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79" r:id="rId4"/>
    <p:sldId id="280" r:id="rId5"/>
    <p:sldId id="288" r:id="rId6"/>
    <p:sldId id="281" r:id="rId7"/>
    <p:sldId id="282" r:id="rId8"/>
    <p:sldId id="261" r:id="rId9"/>
    <p:sldId id="262" r:id="rId10"/>
    <p:sldId id="283" r:id="rId11"/>
    <p:sldId id="284" r:id="rId12"/>
    <p:sldId id="263" r:id="rId13"/>
    <p:sldId id="285" r:id="rId14"/>
    <p:sldId id="286" r:id="rId15"/>
    <p:sldId id="287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-10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BCCA-DC3A-DD47-97AD-065C12FA690B}" type="datetimeFigureOut">
              <a:rPr lang="en-US" smtClean="0"/>
              <a:t>9/22/16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AA7A0-03DF-A74F-8F4A-3E295E30E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097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BCCA-DC3A-DD47-97AD-065C12FA690B}" type="datetimeFigureOut">
              <a:rPr lang="en-US" smtClean="0"/>
              <a:t>9/22/16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AA7A0-03DF-A74F-8F4A-3E295E30E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99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BCCA-DC3A-DD47-97AD-065C12FA690B}" type="datetimeFigureOut">
              <a:rPr lang="en-US" smtClean="0"/>
              <a:t>9/22/16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AA7A0-03DF-A74F-8F4A-3E295E30E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473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BCCA-DC3A-DD47-97AD-065C12FA690B}" type="datetimeFigureOut">
              <a:rPr lang="en-US" smtClean="0"/>
              <a:t>9/22/16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AA7A0-03DF-A74F-8F4A-3E295E30E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305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BCCA-DC3A-DD47-97AD-065C12FA690B}" type="datetimeFigureOut">
              <a:rPr lang="en-US" smtClean="0"/>
              <a:t>9/22/16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AA7A0-03DF-A74F-8F4A-3E295E30E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288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BCCA-DC3A-DD47-97AD-065C12FA690B}" type="datetimeFigureOut">
              <a:rPr lang="en-US" smtClean="0"/>
              <a:t>9/22/16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AA7A0-03DF-A74F-8F4A-3E295E30E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808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BCCA-DC3A-DD47-97AD-065C12FA690B}" type="datetimeFigureOut">
              <a:rPr lang="en-US" smtClean="0"/>
              <a:t>9/22/16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AA7A0-03DF-A74F-8F4A-3E295E30E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138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BCCA-DC3A-DD47-97AD-065C12FA690B}" type="datetimeFigureOut">
              <a:rPr lang="en-US" smtClean="0"/>
              <a:t>9/22/16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AA7A0-03DF-A74F-8F4A-3E295E30E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80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BCCA-DC3A-DD47-97AD-065C12FA690B}" type="datetimeFigureOut">
              <a:rPr lang="en-US" smtClean="0"/>
              <a:t>9/22/16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AA7A0-03DF-A74F-8F4A-3E295E30E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645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BCCA-DC3A-DD47-97AD-065C12FA690B}" type="datetimeFigureOut">
              <a:rPr lang="en-US" smtClean="0"/>
              <a:t>9/22/16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AA7A0-03DF-A74F-8F4A-3E295E30E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997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BCCA-DC3A-DD47-97AD-065C12FA690B}" type="datetimeFigureOut">
              <a:rPr lang="en-US" smtClean="0"/>
              <a:t>9/22/16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AA7A0-03DF-A74F-8F4A-3E295E30E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301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</a:t>
            </a:r>
            <a:r>
              <a:rPr lang="en-US" dirty="0" err="1" smtClean="0"/>
              <a:t>toer</a:t>
            </a:r>
            <a:r>
              <a:rPr lang="en-US" dirty="0" smtClean="0"/>
              <a:t>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BCCA-DC3A-DD47-97AD-065C12FA690B}" type="datetimeFigureOut">
              <a:rPr lang="en-US" smtClean="0"/>
              <a:t>9/22/16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AA7A0-03DF-A74F-8F4A-3E295E30E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972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457200" rtl="0" eaLnBrk="1" latinLnBrk="0" hangingPunct="1">
        <a:spcBef>
          <a:spcPct val="20000"/>
        </a:spcBef>
        <a:buFont typeface="Arial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nspa1.org/patienttrackingresources" TargetMode="External"/><Relationship Id="rId3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Patient Tracking in VHASS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NSPA Train the Trainer</a:t>
            </a:r>
          </a:p>
          <a:p>
            <a:r>
              <a:rPr lang="en-US" dirty="0" smtClean="0"/>
              <a:t>September 22,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3550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Tracking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You need a VHASS Account</a:t>
            </a:r>
          </a:p>
          <a:p>
            <a:pPr marL="971550" lvl="1" indent="-51435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Two ways to get one</a:t>
            </a:r>
          </a:p>
          <a:p>
            <a:pPr marL="971550" lvl="1" indent="-51435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Approving accounts</a:t>
            </a:r>
            <a:endParaRPr lang="en-US" dirty="0">
              <a:solidFill>
                <a:srgbClr val="FFFFFF"/>
              </a:solidFill>
            </a:endParaRPr>
          </a:p>
          <a:p>
            <a:endParaRPr lang="en-US" dirty="0">
              <a:solidFill>
                <a:srgbClr val="FFFFFF"/>
              </a:solidFill>
            </a:endParaRPr>
          </a:p>
          <a:p>
            <a:r>
              <a:rPr lang="en-US" dirty="0" smtClean="0">
                <a:solidFill>
                  <a:srgbClr val="FFFFFF"/>
                </a:solidFill>
              </a:rPr>
              <a:t>2. You need Patient Tracking Input/View</a:t>
            </a:r>
          </a:p>
          <a:p>
            <a:pPr marL="914400" lvl="1" indent="-45720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Given by administrator</a:t>
            </a:r>
          </a:p>
        </p:txBody>
      </p:sp>
    </p:spTree>
    <p:extLst>
      <p:ext uri="{BB962C8B-B14F-4D97-AF65-F5344CB8AC3E}">
        <p14:creationId xmlns:p14="http://schemas.microsoft.com/office/powerpoint/2010/main" val="18879550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Follow Along - Troubleshooting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For today: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NSPA Staff are here to help you get access</a:t>
            </a:r>
          </a:p>
          <a:p>
            <a:pPr marL="914400" lvl="1" indent="-45720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At least one per facility</a:t>
            </a:r>
          </a:p>
          <a:p>
            <a:pPr marL="914400" lvl="1" indent="-45720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Not all accounts qualify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Access may be revoked after training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Follow along and note where you get stuck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See NSPA staff during networking break</a:t>
            </a:r>
          </a:p>
        </p:txBody>
      </p:sp>
    </p:spTree>
    <p:extLst>
      <p:ext uri="{BB962C8B-B14F-4D97-AF65-F5344CB8AC3E}">
        <p14:creationId xmlns:p14="http://schemas.microsoft.com/office/powerpoint/2010/main" val="2730653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Tracking Demonstration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bg1"/>
              </a:solidFill>
            </a:endParaRP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Add a patient</a:t>
            </a:r>
          </a:p>
        </p:txBody>
      </p:sp>
    </p:spTree>
    <p:extLst>
      <p:ext uri="{BB962C8B-B14F-4D97-AF65-F5344CB8AC3E}">
        <p14:creationId xmlns:p14="http://schemas.microsoft.com/office/powerpoint/2010/main" val="2557951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Tracking Demonstration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bg1"/>
              </a:solidFill>
            </a:endParaRP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View patients</a:t>
            </a:r>
          </a:p>
        </p:txBody>
      </p:sp>
    </p:spTree>
    <p:extLst>
      <p:ext uri="{BB962C8B-B14F-4D97-AF65-F5344CB8AC3E}">
        <p14:creationId xmlns:p14="http://schemas.microsoft.com/office/powerpoint/2010/main" val="1792051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Tracking Demonstration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bg1"/>
              </a:solidFill>
            </a:endParaRP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Edit patient data</a:t>
            </a:r>
          </a:p>
        </p:txBody>
      </p:sp>
    </p:spTree>
    <p:extLst>
      <p:ext uri="{BB962C8B-B14F-4D97-AF65-F5344CB8AC3E}">
        <p14:creationId xmlns:p14="http://schemas.microsoft.com/office/powerpoint/2010/main" val="1792051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Tracking Demonstration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bg1"/>
              </a:solidFill>
            </a:endParaRP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Transfer patient</a:t>
            </a:r>
          </a:p>
        </p:txBody>
      </p:sp>
    </p:spTree>
    <p:extLst>
      <p:ext uri="{BB962C8B-B14F-4D97-AF65-F5344CB8AC3E}">
        <p14:creationId xmlns:p14="http://schemas.microsoft.com/office/powerpoint/2010/main" val="1792051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Networking Break Until 3:15pm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If you still need access, see NSPA Staff Table.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Introduce yourself to someone you’ve not met before!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We’ll reconvene at 3:15 for the exercise portion.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951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Exercise Stuff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Willful suspension of disbelief</a:t>
            </a:r>
          </a:p>
          <a:p>
            <a:pPr marL="514350" indent="-514350">
              <a:buFont typeface="+mj-lt"/>
              <a:buAutoNum type="arabicPeriod"/>
            </a:pPr>
            <a:endParaRPr lang="en-US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Enter as many patients as you need to get the hang of it</a:t>
            </a:r>
          </a:p>
          <a:p>
            <a:pPr marL="514350" indent="-514350">
              <a:buFont typeface="+mj-lt"/>
              <a:buAutoNum type="arabicPeriod"/>
            </a:pPr>
            <a:endParaRPr lang="en-US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Naming Convention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951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See handout for full details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Summary: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You are forced to evacuate several patients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You must enter them into the tracker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You must transfer them to the appropriate receiving facility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You must verify their placement</a:t>
            </a:r>
          </a:p>
        </p:txBody>
      </p:sp>
    </p:spTree>
    <p:extLst>
      <p:ext uri="{BB962C8B-B14F-4D97-AF65-F5344CB8AC3E}">
        <p14:creationId xmlns:p14="http://schemas.microsoft.com/office/powerpoint/2010/main" val="2557951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 #1 Questions?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Questions about Scenario #1?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951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Tracking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www.nspa1.org/</a:t>
            </a:r>
            <a:r>
              <a:rPr lang="en-US" dirty="0" err="1" smtClean="0">
                <a:solidFill>
                  <a:schemeClr val="bg1"/>
                </a:solidFill>
              </a:rPr>
              <a:t>patienttrackingresources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552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See handout for full details: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Summary: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You are receiving patients from EMS</a:t>
            </a:r>
          </a:p>
          <a:p>
            <a:pPr marL="457200" indent="-457200">
              <a:buFont typeface="Arial"/>
              <a:buChar char="•"/>
            </a:pPr>
            <a:r>
              <a:rPr lang="en-US" dirty="0">
                <a:solidFill>
                  <a:schemeClr val="bg1"/>
                </a:solidFill>
              </a:rPr>
              <a:t>You have varying amounts of information for each patient</a:t>
            </a:r>
          </a:p>
          <a:p>
            <a:pPr marL="457200" indent="-457200">
              <a:buFont typeface="Arial"/>
              <a:buChar char="•"/>
            </a:pPr>
            <a:r>
              <a:rPr lang="en-US" dirty="0">
                <a:solidFill>
                  <a:schemeClr val="bg1"/>
                </a:solidFill>
              </a:rPr>
              <a:t>You must enter the patients for reunification </a:t>
            </a:r>
            <a:r>
              <a:rPr lang="en-US" dirty="0" smtClean="0">
                <a:solidFill>
                  <a:schemeClr val="bg1"/>
                </a:solidFill>
              </a:rPr>
              <a:t>purposes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951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2-1-1 Virginia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Among other services, assists with Family Reunification following disaster.</a:t>
            </a:r>
          </a:p>
          <a:p>
            <a:pPr algn="ctr"/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Notes</a:t>
            </a:r>
            <a:r>
              <a:rPr lang="is-IS" dirty="0" smtClean="0">
                <a:solidFill>
                  <a:schemeClr val="bg1"/>
                </a:solidFill>
              </a:rPr>
              <a:t>…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951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 #2 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Questions about scenario #2?</a:t>
            </a:r>
          </a:p>
        </p:txBody>
      </p:sp>
    </p:spTree>
    <p:extLst>
      <p:ext uri="{BB962C8B-B14F-4D97-AF65-F5344CB8AC3E}">
        <p14:creationId xmlns:p14="http://schemas.microsoft.com/office/powerpoint/2010/main" val="2557951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Strengths</a:t>
            </a:r>
          </a:p>
          <a:p>
            <a:pPr algn="ctr"/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Weaknesses</a:t>
            </a:r>
          </a:p>
          <a:p>
            <a:pPr algn="ctr"/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Gaps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951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Future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BP3 = $$$ for Patient Tracking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BP4 = dormant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BP5 = ?? With the emergence of the new rule, I suspect/hope for continued/reinvigorated focus.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951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hlinkClick r:id="rId2"/>
              </a:rPr>
              <a:t>Online resources for training your people:</a:t>
            </a:r>
            <a:endParaRPr lang="en-US" dirty="0"/>
          </a:p>
        </p:txBody>
      </p:sp>
      <p:pic>
        <p:nvPicPr>
          <p:cNvPr id="4" name="Content Placeholder 3" descr="Test24x9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3179" b="-2317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57951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 for today: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Patient Tracking Access</a:t>
            </a:r>
          </a:p>
          <a:p>
            <a:pPr marL="914400" lvl="1" indent="-45720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Troubleshooting Access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Patient Tracking Demonstration</a:t>
            </a:r>
          </a:p>
          <a:p>
            <a:pPr marL="914400" lvl="1" indent="-45720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Add patient</a:t>
            </a:r>
          </a:p>
          <a:p>
            <a:pPr marL="914400" lvl="1" indent="-45720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View or edit patient</a:t>
            </a:r>
          </a:p>
          <a:p>
            <a:pPr marL="914400" lvl="1" indent="-45720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Transfer patient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Networking Break</a:t>
            </a:r>
          </a:p>
          <a:p>
            <a:pPr marL="914400" lvl="1" indent="-45720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NSPA Staff will assist with access</a:t>
            </a:r>
          </a:p>
          <a:p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002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 for today: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Exercise #1: Facility Evacuation</a:t>
            </a:r>
          </a:p>
          <a:p>
            <a:pPr marL="914400" lvl="1" indent="-457200">
              <a:buFont typeface="Arial"/>
              <a:buChar char="•"/>
            </a:pPr>
            <a:endParaRPr lang="en-US" dirty="0">
              <a:solidFill>
                <a:srgbClr val="FFFFFF"/>
              </a:solidFill>
            </a:endParaRPr>
          </a:p>
          <a:p>
            <a:pPr marL="457200" indent="-45720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Exercise #2: Facility Surge</a:t>
            </a:r>
          </a:p>
          <a:p>
            <a:pPr marL="457200" indent="-457200">
              <a:buFont typeface="Arial"/>
              <a:buChar char="•"/>
            </a:pPr>
            <a:endParaRPr lang="en-US" dirty="0">
              <a:solidFill>
                <a:srgbClr val="FFFFFF"/>
              </a:solidFill>
            </a:endParaRPr>
          </a:p>
          <a:p>
            <a:pPr marL="457200" indent="-45720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3509427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Before we begin</a:t>
            </a:r>
            <a:r>
              <a:rPr lang="is-IS" dirty="0" smtClean="0"/>
              <a:t>…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Announcements: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Thanks!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Matthew Marry – Medically Vulnerable Populations Coordinator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VHASS Changes October 3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October 20</a:t>
            </a:r>
            <a:r>
              <a:rPr lang="en-US" baseline="30000" dirty="0" smtClean="0">
                <a:solidFill>
                  <a:srgbClr val="FFFFFF"/>
                </a:solidFill>
              </a:rPr>
              <a:t>th</a:t>
            </a:r>
            <a:r>
              <a:rPr lang="en-US" dirty="0" smtClean="0">
                <a:solidFill>
                  <a:srgbClr val="FFFFFF"/>
                </a:solidFill>
              </a:rPr>
              <a:t> – NSPA Business Meeting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WebEx Notes</a:t>
            </a:r>
            <a:r>
              <a:rPr lang="is-IS" dirty="0" smtClean="0">
                <a:solidFill>
                  <a:srgbClr val="FFFFFF"/>
                </a:solidFill>
              </a:rPr>
              <a:t>…</a:t>
            </a:r>
          </a:p>
          <a:p>
            <a:pPr marL="971550" lvl="1" indent="-514350">
              <a:buFont typeface="+mj-lt"/>
              <a:buAutoNum type="arabicPeriod"/>
            </a:pPr>
            <a:r>
              <a:rPr lang="is-IS" dirty="0" smtClean="0">
                <a:solidFill>
                  <a:srgbClr val="FFFFFF"/>
                </a:solidFill>
              </a:rPr>
              <a:t>Muting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is-IS" dirty="0" smtClean="0">
                <a:solidFill>
                  <a:srgbClr val="FFFFFF"/>
                </a:solidFill>
              </a:rPr>
              <a:t>Emails</a:t>
            </a:r>
            <a:endParaRPr lang="en-US" dirty="0" smtClean="0">
              <a:solidFill>
                <a:srgbClr val="FFFFFF"/>
              </a:solidFill>
            </a:endParaRPr>
          </a:p>
          <a:p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893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start with some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BP3: Intro to Statewide Patient Tracking</a:t>
            </a:r>
          </a:p>
          <a:p>
            <a:pPr marL="914400" lvl="1" indent="-45720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Regional</a:t>
            </a:r>
          </a:p>
          <a:p>
            <a:pPr marL="914400" lvl="1" indent="-45720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Academy</a:t>
            </a:r>
          </a:p>
          <a:p>
            <a:pPr marL="914400" lvl="1" indent="-457200">
              <a:buFont typeface="Arial"/>
              <a:buChar char="•"/>
            </a:pPr>
            <a:endParaRPr lang="en-US" dirty="0">
              <a:solidFill>
                <a:srgbClr val="FFFFFF"/>
              </a:solidFill>
            </a:endParaRPr>
          </a:p>
          <a:p>
            <a:pPr marL="457200" indent="-45720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Feedback:</a:t>
            </a:r>
          </a:p>
          <a:p>
            <a:pPr marL="914400" lvl="1" indent="-45720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It’s not perfect</a:t>
            </a:r>
          </a:p>
          <a:p>
            <a:pPr marL="914400" lvl="1" indent="-45720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It is rework</a:t>
            </a:r>
          </a:p>
          <a:p>
            <a:pPr marL="914400" lvl="1" indent="-45720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It’s hard</a:t>
            </a:r>
          </a:p>
          <a:p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427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 Forward to BP5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It’s still not perfect</a:t>
            </a:r>
          </a:p>
          <a:p>
            <a:pPr marL="457200" indent="-457200">
              <a:buFont typeface="Arial"/>
              <a:buChar char="•"/>
            </a:pPr>
            <a:endParaRPr lang="en-US" dirty="0">
              <a:solidFill>
                <a:srgbClr val="FFFFFF"/>
              </a:solidFill>
            </a:endParaRPr>
          </a:p>
          <a:p>
            <a:pPr marL="457200" indent="-45720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It’s still rework</a:t>
            </a:r>
          </a:p>
          <a:p>
            <a:pPr marL="457200" indent="-457200">
              <a:buFont typeface="Arial"/>
              <a:buChar char="•"/>
            </a:pPr>
            <a:endParaRPr lang="en-US" dirty="0">
              <a:solidFill>
                <a:srgbClr val="FFFFFF"/>
              </a:solidFill>
            </a:endParaRPr>
          </a:p>
          <a:p>
            <a:pPr marL="457200" indent="-45720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It is NOT hard!</a:t>
            </a:r>
          </a:p>
          <a:p>
            <a:pPr marL="457200" indent="-457200">
              <a:buFont typeface="Arial"/>
              <a:buChar char="•"/>
            </a:pPr>
            <a:endParaRPr lang="en-US" dirty="0">
              <a:solidFill>
                <a:srgbClr val="FFFFFF"/>
              </a:solidFill>
            </a:endParaRPr>
          </a:p>
          <a:p>
            <a:pPr marL="457200" indent="-45720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IT IS REQUIRED!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486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Tracking gets some teeth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CMS Rule on Emergency Preparedness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Text for hospitals, directly from the Federal Register:</a:t>
            </a:r>
          </a:p>
          <a:p>
            <a:pPr lvl="1"/>
            <a:r>
              <a:rPr lang="en-US" sz="1800" dirty="0" smtClean="0">
                <a:solidFill>
                  <a:schemeClr val="bg1"/>
                </a:solidFill>
              </a:rPr>
              <a:t>“</a:t>
            </a:r>
            <a:r>
              <a:rPr lang="en-US" sz="1800" dirty="0">
                <a:solidFill>
                  <a:srgbClr val="FFFFFF"/>
                </a:solidFill>
              </a:rPr>
              <a:t>A system to track the location of on-duty staff and sheltered patients in the </a:t>
            </a:r>
            <a:r>
              <a:rPr lang="en-US" sz="1800" dirty="0" smtClean="0">
                <a:solidFill>
                  <a:srgbClr val="FFFFFF"/>
                </a:solidFill>
              </a:rPr>
              <a:t>facility’s care </a:t>
            </a:r>
            <a:r>
              <a:rPr lang="en-US" sz="1800" dirty="0">
                <a:solidFill>
                  <a:srgbClr val="FFFFFF"/>
                </a:solidFill>
              </a:rPr>
              <a:t>during an emergency. If on-duty staff and sheltered patients are relocated during </a:t>
            </a:r>
            <a:r>
              <a:rPr lang="en-US" sz="1800" dirty="0" smtClean="0">
                <a:solidFill>
                  <a:srgbClr val="FFFFFF"/>
                </a:solidFill>
              </a:rPr>
              <a:t>the emergency</a:t>
            </a:r>
            <a:r>
              <a:rPr lang="en-US" sz="1800" dirty="0">
                <a:solidFill>
                  <a:srgbClr val="FFFFFF"/>
                </a:solidFill>
              </a:rPr>
              <a:t>, the </a:t>
            </a:r>
            <a:r>
              <a:rPr lang="en-US" sz="1800" dirty="0" smtClean="0">
                <a:solidFill>
                  <a:srgbClr val="FFFFFF"/>
                </a:solidFill>
              </a:rPr>
              <a:t>facility must </a:t>
            </a:r>
            <a:r>
              <a:rPr lang="en-US" sz="1800" dirty="0">
                <a:solidFill>
                  <a:srgbClr val="FFFFFF"/>
                </a:solidFill>
              </a:rPr>
              <a:t>document the specific name and location of the receiving </a:t>
            </a:r>
            <a:r>
              <a:rPr lang="en-US" sz="1800" dirty="0" smtClean="0">
                <a:solidFill>
                  <a:srgbClr val="FFFFFF"/>
                </a:solidFill>
              </a:rPr>
              <a:t>facility or </a:t>
            </a:r>
            <a:r>
              <a:rPr lang="en-US" sz="1800" dirty="0">
                <a:solidFill>
                  <a:srgbClr val="FFFFFF"/>
                </a:solidFill>
              </a:rPr>
              <a:t>other location</a:t>
            </a:r>
            <a:r>
              <a:rPr lang="en-US" sz="1800" dirty="0" smtClean="0">
                <a:solidFill>
                  <a:srgbClr val="FFFFFF"/>
                </a:solidFill>
              </a:rPr>
              <a:t>.”</a:t>
            </a:r>
          </a:p>
          <a:p>
            <a:pPr lvl="1"/>
            <a:endParaRPr lang="en-US" sz="1800" dirty="0">
              <a:solidFill>
                <a:srgbClr val="FFFFFF"/>
              </a:solidFill>
            </a:endParaRPr>
          </a:p>
          <a:p>
            <a:r>
              <a:rPr lang="en-US" dirty="0" smtClean="0">
                <a:solidFill>
                  <a:srgbClr val="FFFFFF"/>
                </a:solidFill>
              </a:rPr>
              <a:t>Requirement for: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</a:rPr>
              <a:t>Hospitals, PRTF, Home Care, Hospice, Long Term Care, PACE and more</a:t>
            </a:r>
            <a:r>
              <a:rPr lang="is-IS" dirty="0" smtClean="0">
                <a:solidFill>
                  <a:srgbClr val="FFFFFF"/>
                </a:solidFill>
              </a:rPr>
              <a:t>…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951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They flipped the script!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Evacuation from facility</a:t>
            </a:r>
          </a:p>
          <a:p>
            <a:pPr marL="971550" lvl="1" indent="-514350">
              <a:buFont typeface="Arial"/>
              <a:buChar char="•"/>
            </a:pPr>
            <a:r>
              <a:rPr lang="en-US" dirty="0">
                <a:solidFill>
                  <a:schemeClr val="bg1"/>
                </a:solidFill>
              </a:rPr>
              <a:t>Patient tracked to receiving facility</a:t>
            </a:r>
          </a:p>
          <a:p>
            <a:pPr marL="971550" lvl="1" indent="-514350">
              <a:buFont typeface="Arial"/>
              <a:buChar char="•"/>
            </a:pPr>
            <a:r>
              <a:rPr lang="en-US" dirty="0">
                <a:solidFill>
                  <a:schemeClr val="bg1"/>
                </a:solidFill>
              </a:rPr>
              <a:t>All information known at outset</a:t>
            </a:r>
          </a:p>
          <a:p>
            <a:pPr marL="971550" lvl="1" indent="-514350">
              <a:buFont typeface="Arial"/>
              <a:buChar char="•"/>
            </a:pPr>
            <a:r>
              <a:rPr lang="en-US" dirty="0">
                <a:solidFill>
                  <a:schemeClr val="bg1"/>
                </a:solidFill>
              </a:rPr>
              <a:t>Final goal is proper tracking/demonstration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Influx of patients in MCI</a:t>
            </a:r>
          </a:p>
          <a:p>
            <a:pPr marL="971550" lvl="1" indent="-514350">
              <a:buFont typeface="Arial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Patient info coming from triage tags</a:t>
            </a:r>
          </a:p>
          <a:p>
            <a:pPr marL="971550" lvl="1" indent="-514350">
              <a:buFont typeface="Arial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Minimal information known initially</a:t>
            </a:r>
          </a:p>
          <a:p>
            <a:pPr marL="971550" lvl="1" indent="-514350">
              <a:buFont typeface="Arial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Final goal is family reunification</a:t>
            </a:r>
          </a:p>
        </p:txBody>
      </p:sp>
    </p:spTree>
    <p:extLst>
      <p:ext uri="{BB962C8B-B14F-4D97-AF65-F5344CB8AC3E}">
        <p14:creationId xmlns:p14="http://schemas.microsoft.com/office/powerpoint/2010/main" val="2557951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Theme1.thmx</Template>
  <TotalTime>1318</TotalTime>
  <Words>593</Words>
  <Application>Microsoft Macintosh PowerPoint</Application>
  <PresentationFormat>On-screen Show (4:3)</PresentationFormat>
  <Paragraphs>151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Theme1</vt:lpstr>
      <vt:lpstr>Patient Tracking in VHASS</vt:lpstr>
      <vt:lpstr>Patient Tracking Resources</vt:lpstr>
      <vt:lpstr>Schedule for today:</vt:lpstr>
      <vt:lpstr>Schedule for today:</vt:lpstr>
      <vt:lpstr>Before we begin… </vt:lpstr>
      <vt:lpstr>Let’s start with some background</vt:lpstr>
      <vt:lpstr>Fast Forward to BP5</vt:lpstr>
      <vt:lpstr>Patient Tracking gets some teeth…</vt:lpstr>
      <vt:lpstr>They flipped the script!</vt:lpstr>
      <vt:lpstr>Patient Tracking Access</vt:lpstr>
      <vt:lpstr>Follow Along - Troubleshooting</vt:lpstr>
      <vt:lpstr>Patient Tracking Demonstration</vt:lpstr>
      <vt:lpstr>Patient Tracking Demonstration</vt:lpstr>
      <vt:lpstr>Patient Tracking Demonstration</vt:lpstr>
      <vt:lpstr>Patient Tracking Demonstration</vt:lpstr>
      <vt:lpstr>Networking Break Until 3:15pm</vt:lpstr>
      <vt:lpstr>General Exercise Stuff</vt:lpstr>
      <vt:lpstr>Scenario #1</vt:lpstr>
      <vt:lpstr>Scenario #1 Questions? </vt:lpstr>
      <vt:lpstr>Scenario #2</vt:lpstr>
      <vt:lpstr>2-1-1 Virginia</vt:lpstr>
      <vt:lpstr>Scenario #2 Questions?</vt:lpstr>
      <vt:lpstr>Discussion</vt:lpstr>
      <vt:lpstr>The Future…</vt:lpstr>
      <vt:lpstr>Online resources for training your people:</vt:lpstr>
    </vt:vector>
  </TitlesOfParts>
  <Company>NEAR SOUTHWEST PREPAREDNESS ALLIANCE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Patient Tracking in VHASS</dc:title>
  <dc:creator>NSPA</dc:creator>
  <cp:lastModifiedBy>NSPA</cp:lastModifiedBy>
  <cp:revision>15</cp:revision>
  <dcterms:created xsi:type="dcterms:W3CDTF">2016-09-19T17:15:56Z</dcterms:created>
  <dcterms:modified xsi:type="dcterms:W3CDTF">2016-09-22T15:11:19Z</dcterms:modified>
</cp:coreProperties>
</file>