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5"/>
  </p:notesMasterIdLst>
  <p:sldIdLst>
    <p:sldId id="271" r:id="rId2"/>
    <p:sldId id="273" r:id="rId3"/>
    <p:sldId id="274" r:id="rId4"/>
    <p:sldId id="275" r:id="rId5"/>
    <p:sldId id="276" r:id="rId6"/>
    <p:sldId id="277" r:id="rId7"/>
    <p:sldId id="278" r:id="rId8"/>
    <p:sldId id="279" r:id="rId9"/>
    <p:sldId id="280" r:id="rId10"/>
    <p:sldId id="281" r:id="rId11"/>
    <p:sldId id="282" r:id="rId12"/>
    <p:sldId id="283" r:id="rId13"/>
    <p:sldId id="28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87"/>
    <p:restoredTop sz="93632"/>
  </p:normalViewPr>
  <p:slideViewPr>
    <p:cSldViewPr snapToGrid="0" snapToObjects="1">
      <p:cViewPr varScale="1">
        <p:scale>
          <a:sx n="109" d="100"/>
          <a:sy n="109" d="100"/>
        </p:scale>
        <p:origin x="161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3F4C34-AB0C-9F4A-A218-DF3B895C7D8F}" type="datetimeFigureOut">
              <a:rPr lang="en-US" smtClean="0"/>
              <a:t>9/10/2018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878307-987E-994D-8951-2D1A7DBAE8E6}" type="slidenum">
              <a:rPr lang="en-US" smtClean="0"/>
              <a:t>‹#›</a:t>
            </a:fld>
            <a:endParaRPr lang="en-US"/>
          </a:p>
        </p:txBody>
      </p:sp>
    </p:spTree>
    <p:extLst>
      <p:ext uri="{BB962C8B-B14F-4D97-AF65-F5344CB8AC3E}">
        <p14:creationId xmlns:p14="http://schemas.microsoft.com/office/powerpoint/2010/main" val="1998808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D878307-987E-994D-8951-2D1A7DBAE8E6}" type="slidenum">
              <a:rPr lang="en-US" smtClean="0"/>
              <a:t>1</a:t>
            </a:fld>
            <a:endParaRPr lang="en-US"/>
          </a:p>
        </p:txBody>
      </p:sp>
    </p:spTree>
    <p:extLst>
      <p:ext uri="{BB962C8B-B14F-4D97-AF65-F5344CB8AC3E}">
        <p14:creationId xmlns:p14="http://schemas.microsoft.com/office/powerpoint/2010/main" val="1192454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E718A411-AA3E-094F-BD06-6FAB1CC39B80}" type="datetimeFigureOut">
              <a:rPr lang="en-US" smtClean="0"/>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18A411-AA3E-094F-BD06-6FAB1CC39B80}" type="datetimeFigureOut">
              <a:rPr lang="en-US" smtClean="0"/>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18A411-AA3E-094F-BD06-6FAB1CC39B80}" type="datetimeFigureOut">
              <a:rPr lang="en-US" smtClean="0"/>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718A411-AA3E-094F-BD06-6FAB1CC39B80}" type="datetimeFigureOut">
              <a:rPr lang="en-US" smtClean="0"/>
              <a:pPr/>
              <a:t>9/10/2018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B8BC95-4956-684D-A98E-0835342AA75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18A411-AA3E-094F-BD06-6FAB1CC39B80}" type="datetimeFigureOut">
              <a:rPr lang="en-US" smtClean="0"/>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718A411-AA3E-094F-BD06-6FAB1CC39B80}" type="datetimeFigureOut">
              <a:rPr lang="en-US" smtClean="0"/>
              <a:t>9/10/2018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718A411-AA3E-094F-BD06-6FAB1CC39B80}" type="datetimeFigureOut">
              <a:rPr lang="en-US" smtClean="0"/>
              <a:t>9/10/2018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718A411-AA3E-094F-BD06-6FAB1CC39B80}" type="datetimeFigureOut">
              <a:rPr lang="en-US" smtClean="0"/>
              <a:t>9/10/2018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18A411-AA3E-094F-BD06-6FAB1CC39B80}" type="datetimeFigureOut">
              <a:rPr lang="en-US" smtClean="0"/>
              <a:t>9/10/2018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18A411-AA3E-094F-BD06-6FAB1CC39B80}" type="datetimeFigureOut">
              <a:rPr lang="en-US" smtClean="0"/>
              <a:t>9/10/2018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18A411-AA3E-094F-BD06-6FAB1CC39B80}" type="datetimeFigureOut">
              <a:rPr lang="en-US" smtClean="0"/>
              <a:t>9/10/2018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8BC95-4956-684D-A98E-0835342AA75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18A411-AA3E-094F-BD06-6FAB1CC39B80}" type="datetimeFigureOut">
              <a:rPr lang="en-US" smtClean="0"/>
              <a:t>9/10/2018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B8BC95-4956-684D-A98E-0835342AA755}" type="slidenum">
              <a:rPr lang="en-US" smtClean="0"/>
              <a:t>‹#›</a:t>
            </a:fld>
            <a:endParaRPr lang="en-US"/>
          </a:p>
        </p:txBody>
      </p:sp>
    </p:spTree>
    <p:extLst>
      <p:ext uri="{BB962C8B-B14F-4D97-AF65-F5344CB8AC3E}">
        <p14:creationId xmlns:p14="http://schemas.microsoft.com/office/powerpoint/2010/main" val="18073587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nspa1.org/2018exerciseresourc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www.nspa1.org/register" TargetMode="External"/><Relationship Id="rId2" Type="http://schemas.openxmlformats.org/officeDocument/2006/relationships/hyperlink" Target="http://www.nspa1.org/brief"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4977" y="1861161"/>
            <a:ext cx="8625253" cy="3141662"/>
          </a:xfrm>
        </p:spPr>
        <p:txBody>
          <a:bodyPr>
            <a:noAutofit/>
          </a:bodyPr>
          <a:lstStyle/>
          <a:p>
            <a:r>
              <a:rPr lang="en-US" sz="3200" b="1" dirty="0" smtClean="0"/>
              <a:t>2018 Exercise Series</a:t>
            </a:r>
          </a:p>
          <a:p>
            <a:r>
              <a:rPr lang="en-US" sz="3200" b="1" dirty="0"/>
              <a:t/>
            </a:r>
            <a:br>
              <a:rPr lang="en-US" sz="3200" b="1" dirty="0"/>
            </a:br>
            <a:r>
              <a:rPr lang="en-US" sz="3200" b="1" dirty="0" smtClean="0"/>
              <a:t>Tabletop &amp; Full-Scale Exercise</a:t>
            </a:r>
          </a:p>
          <a:p>
            <a:r>
              <a:rPr lang="en-US" sz="3200" b="1" dirty="0" smtClean="0"/>
              <a:t>Planning Meeting</a:t>
            </a:r>
          </a:p>
          <a:p>
            <a:endParaRPr lang="en-US" sz="3200" b="1" dirty="0" smtClean="0"/>
          </a:p>
          <a:p>
            <a:r>
              <a:rPr lang="en-US" sz="3200" b="1" dirty="0" smtClean="0"/>
              <a:t>September 11, 2018</a:t>
            </a:r>
            <a:endParaRPr lang="en-US" sz="3200" b="1" dirty="0"/>
          </a:p>
        </p:txBody>
      </p:sp>
      <p:sp>
        <p:nvSpPr>
          <p:cNvPr id="4" name="TextBox 3"/>
          <p:cNvSpPr txBox="1"/>
          <p:nvPr/>
        </p:nvSpPr>
        <p:spPr>
          <a:xfrm>
            <a:off x="641838" y="483577"/>
            <a:ext cx="7763608" cy="769441"/>
          </a:xfrm>
          <a:prstGeom prst="rect">
            <a:avLst/>
          </a:prstGeom>
          <a:noFill/>
        </p:spPr>
        <p:txBody>
          <a:bodyPr wrap="square" rtlCol="0">
            <a:spAutoFit/>
          </a:bodyPr>
          <a:lstStyle/>
          <a:p>
            <a:pPr algn="ctr"/>
            <a:r>
              <a:rPr lang="en-US" sz="4400" b="1" dirty="0" smtClean="0">
                <a:solidFill>
                  <a:srgbClr val="00B050"/>
                </a:solidFill>
              </a:rPr>
              <a:t>THE CALL WILL BEGIN SHORTLY</a:t>
            </a:r>
            <a:endParaRPr lang="en-US" sz="4400" b="1" dirty="0">
              <a:solidFill>
                <a:srgbClr val="00B050"/>
              </a:solidFill>
            </a:endParaRPr>
          </a:p>
        </p:txBody>
      </p:sp>
    </p:spTree>
    <p:extLst>
      <p:ext uri="{BB962C8B-B14F-4D97-AF65-F5344CB8AC3E}">
        <p14:creationId xmlns:p14="http://schemas.microsoft.com/office/powerpoint/2010/main" val="11651699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TTX Checklist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Review/Bring:</a:t>
            </a:r>
          </a:p>
          <a:p>
            <a:r>
              <a:rPr lang="en-US" dirty="0" smtClean="0"/>
              <a:t>Emergency Operations Plan (</a:t>
            </a:r>
            <a:r>
              <a:rPr lang="en-US" dirty="0" smtClean="0"/>
              <a:t>EOP</a:t>
            </a:r>
            <a:r>
              <a:rPr lang="en-US" dirty="0" smtClean="0"/>
              <a:t>)</a:t>
            </a:r>
          </a:p>
          <a:p>
            <a:r>
              <a:rPr lang="en-US" dirty="0" smtClean="0"/>
              <a:t>EOP Annexes and Appendices</a:t>
            </a:r>
            <a:endParaRPr lang="en-US" dirty="0" smtClean="0"/>
          </a:p>
          <a:p>
            <a:r>
              <a:rPr lang="en-US" dirty="0" smtClean="0"/>
              <a:t>Organization Chart</a:t>
            </a:r>
          </a:p>
          <a:p>
            <a:r>
              <a:rPr lang="en-US" dirty="0" smtClean="0"/>
              <a:t>ICS Information</a:t>
            </a:r>
          </a:p>
          <a:p>
            <a:r>
              <a:rPr lang="en-US" dirty="0" smtClean="0"/>
              <a:t>Communication Plan</a:t>
            </a:r>
          </a:p>
          <a:p>
            <a:r>
              <a:rPr lang="en-US" dirty="0" smtClean="0"/>
              <a:t>MOUs</a:t>
            </a:r>
          </a:p>
          <a:p>
            <a:r>
              <a:rPr lang="en-US" dirty="0" smtClean="0"/>
              <a:t>Roles and Responsibilities</a:t>
            </a:r>
          </a:p>
          <a:p>
            <a:pPr marL="0" indent="0">
              <a:buNone/>
            </a:pPr>
            <a:endParaRPr lang="en-US" dirty="0"/>
          </a:p>
          <a:p>
            <a:pPr marL="0" indent="0" algn="ctr">
              <a:buNone/>
            </a:pPr>
            <a:r>
              <a:rPr lang="en-US" dirty="0" smtClean="0">
                <a:hlinkClick r:id="rId2"/>
              </a:rPr>
              <a:t>www.nspa1.org/2018exerciseresources</a:t>
            </a:r>
            <a:r>
              <a:rPr lang="en-US" dirty="0" smtClean="0"/>
              <a:t> </a:t>
            </a:r>
            <a:endParaRPr lang="en-US" dirty="0"/>
          </a:p>
        </p:txBody>
      </p:sp>
    </p:spTree>
    <p:extLst>
      <p:ext uri="{BB962C8B-B14F-4D97-AF65-F5344CB8AC3E}">
        <p14:creationId xmlns:p14="http://schemas.microsoft.com/office/powerpoint/2010/main" val="15900813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Documentation</a:t>
            </a:r>
            <a:endParaRPr lang="en-US" dirty="0"/>
          </a:p>
        </p:txBody>
      </p:sp>
      <p:sp>
        <p:nvSpPr>
          <p:cNvPr id="5" name="Content Placeholder 4"/>
          <p:cNvSpPr>
            <a:spLocks noGrp="1"/>
          </p:cNvSpPr>
          <p:nvPr>
            <p:ph sz="half" idx="1"/>
          </p:nvPr>
        </p:nvSpPr>
        <p:spPr>
          <a:xfrm>
            <a:off x="329712" y="1825625"/>
            <a:ext cx="3886200" cy="4351338"/>
          </a:xfrm>
          <a:ln>
            <a:solidFill>
              <a:schemeClr val="bg1"/>
            </a:solidFill>
          </a:ln>
        </p:spPr>
        <p:txBody>
          <a:bodyPr/>
          <a:lstStyle/>
          <a:p>
            <a:pPr marL="0" indent="0">
              <a:buNone/>
            </a:pPr>
            <a:r>
              <a:rPr lang="en-US" dirty="0" smtClean="0"/>
              <a:t>NSPA Will </a:t>
            </a:r>
            <a:r>
              <a:rPr lang="en-US" dirty="0" smtClean="0"/>
              <a:t>Provide:</a:t>
            </a:r>
            <a:endParaRPr lang="en-US" dirty="0" smtClean="0"/>
          </a:p>
          <a:p>
            <a:r>
              <a:rPr lang="en-US" dirty="0" smtClean="0"/>
              <a:t>AAR Boilerplate with general exercise information</a:t>
            </a:r>
          </a:p>
          <a:p>
            <a:r>
              <a:rPr lang="en-US" dirty="0" smtClean="0"/>
              <a:t>Attendance logs for TTX</a:t>
            </a:r>
          </a:p>
          <a:p>
            <a:r>
              <a:rPr lang="en-US" dirty="0" smtClean="0"/>
              <a:t>A letter detailing the entire effort and a certificate of completion on 11/09.</a:t>
            </a:r>
            <a:endParaRPr lang="en-US" dirty="0"/>
          </a:p>
        </p:txBody>
      </p:sp>
      <p:sp>
        <p:nvSpPr>
          <p:cNvPr id="6" name="Content Placeholder 5"/>
          <p:cNvSpPr>
            <a:spLocks noGrp="1"/>
          </p:cNvSpPr>
          <p:nvPr>
            <p:ph sz="half" idx="2"/>
          </p:nvPr>
        </p:nvSpPr>
        <p:spPr>
          <a:xfrm>
            <a:off x="4945673" y="1825625"/>
            <a:ext cx="3886200" cy="4351338"/>
          </a:xfrm>
          <a:ln>
            <a:solidFill>
              <a:schemeClr val="bg1"/>
            </a:solidFill>
          </a:ln>
        </p:spPr>
        <p:txBody>
          <a:bodyPr/>
          <a:lstStyle/>
          <a:p>
            <a:pPr marL="0" indent="0">
              <a:buNone/>
            </a:pPr>
            <a:r>
              <a:rPr lang="en-US" dirty="0" smtClean="0"/>
              <a:t>You </a:t>
            </a:r>
            <a:r>
              <a:rPr lang="en-US" dirty="0" smtClean="0"/>
              <a:t>Are Responsible For:</a:t>
            </a:r>
            <a:endParaRPr lang="en-US" dirty="0" smtClean="0"/>
          </a:p>
          <a:p>
            <a:r>
              <a:rPr lang="en-US" dirty="0" smtClean="0"/>
              <a:t>Sign-in sheets for webinar</a:t>
            </a:r>
          </a:p>
          <a:p>
            <a:r>
              <a:rPr lang="en-US" dirty="0" smtClean="0"/>
              <a:t>Lessons learned and Improvement Plans for the AAR documents</a:t>
            </a:r>
          </a:p>
          <a:p>
            <a:r>
              <a:rPr lang="en-US" dirty="0" smtClean="0"/>
              <a:t>Final/permanent custodial duties for documentation</a:t>
            </a:r>
            <a:endParaRPr lang="en-US" dirty="0"/>
          </a:p>
        </p:txBody>
      </p:sp>
    </p:spTree>
    <p:extLst>
      <p:ext uri="{BB962C8B-B14F-4D97-AF65-F5344CB8AC3E}">
        <p14:creationId xmlns:p14="http://schemas.microsoft.com/office/powerpoint/2010/main" val="10740127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dirty="0" smtClean="0"/>
              <a:t>Final Notes</a:t>
            </a:r>
            <a:endParaRPr lang="en-US" dirty="0"/>
          </a:p>
        </p:txBody>
      </p:sp>
      <p:sp>
        <p:nvSpPr>
          <p:cNvPr id="7" name="Content Placeholder 6"/>
          <p:cNvSpPr>
            <a:spLocks noGrp="1"/>
          </p:cNvSpPr>
          <p:nvPr>
            <p:ph idx="1"/>
          </p:nvPr>
        </p:nvSpPr>
        <p:spPr>
          <a:xfrm>
            <a:off x="628650" y="1825625"/>
            <a:ext cx="7886700" cy="1805598"/>
          </a:xfrm>
        </p:spPr>
        <p:txBody>
          <a:bodyPr/>
          <a:lstStyle/>
          <a:p>
            <a:pPr marL="0" indent="0" algn="ctr">
              <a:lnSpc>
                <a:spcPct val="100000"/>
              </a:lnSpc>
              <a:spcBef>
                <a:spcPts val="0"/>
              </a:spcBef>
              <a:buNone/>
            </a:pPr>
            <a:r>
              <a:rPr lang="en-US" dirty="0" smtClean="0"/>
              <a:t>September 25 or September 27 or September 28</a:t>
            </a:r>
          </a:p>
          <a:p>
            <a:pPr marL="0" indent="0" algn="ctr">
              <a:lnSpc>
                <a:spcPct val="100000"/>
              </a:lnSpc>
              <a:spcBef>
                <a:spcPts val="0"/>
              </a:spcBef>
              <a:buNone/>
            </a:pPr>
            <a:r>
              <a:rPr lang="en-US" dirty="0" smtClean="0"/>
              <a:t>Vinton War Memorial</a:t>
            </a:r>
          </a:p>
          <a:p>
            <a:pPr marL="0" indent="0" algn="ctr">
              <a:lnSpc>
                <a:spcPct val="100000"/>
              </a:lnSpc>
              <a:spcBef>
                <a:spcPts val="0"/>
              </a:spcBef>
              <a:buNone/>
            </a:pPr>
            <a:r>
              <a:rPr lang="en-US" dirty="0" smtClean="0"/>
              <a:t>814 E. Washington Avenue</a:t>
            </a:r>
          </a:p>
          <a:p>
            <a:pPr marL="0" indent="0" algn="ctr">
              <a:lnSpc>
                <a:spcPct val="100000"/>
              </a:lnSpc>
              <a:spcBef>
                <a:spcPts val="0"/>
              </a:spcBef>
              <a:buNone/>
            </a:pPr>
            <a:r>
              <a:rPr lang="en-US" dirty="0" smtClean="0"/>
              <a:t>Vinton, VA 24179</a:t>
            </a:r>
            <a:endParaRPr lang="en-US" dirty="0"/>
          </a:p>
        </p:txBody>
      </p:sp>
      <p:pic>
        <p:nvPicPr>
          <p:cNvPr id="8" name="Picture 7"/>
          <p:cNvPicPr>
            <a:picLocks noChangeAspect="1"/>
          </p:cNvPicPr>
          <p:nvPr/>
        </p:nvPicPr>
        <p:blipFill>
          <a:blip r:embed="rId2"/>
          <a:stretch>
            <a:fillRect/>
          </a:stretch>
        </p:blipFill>
        <p:spPr>
          <a:xfrm>
            <a:off x="2080352" y="3766159"/>
            <a:ext cx="4983296" cy="2741368"/>
          </a:xfrm>
          <a:prstGeom prst="rect">
            <a:avLst/>
          </a:prstGeom>
        </p:spPr>
      </p:pic>
    </p:spTree>
    <p:extLst>
      <p:ext uri="{BB962C8B-B14F-4D97-AF65-F5344CB8AC3E}">
        <p14:creationId xmlns:p14="http://schemas.microsoft.com/office/powerpoint/2010/main" val="3983620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Algerian" panose="04020705040A02060702" pitchFamily="82" charset="0"/>
                <a:cs typeface="Aharoni" panose="02010803020104030203" pitchFamily="2" charset="-79"/>
              </a:rPr>
              <a:t>Questions?</a:t>
            </a:r>
            <a:endParaRPr lang="en-US" dirty="0">
              <a:latin typeface="Algerian" panose="04020705040A02060702" pitchFamily="82" charset="0"/>
              <a:cs typeface="Aharoni" panose="02010803020104030203" pitchFamily="2" charset="-79"/>
            </a:endParaRP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276425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WebEx Use Guidelines</a:t>
            </a:r>
            <a:endParaRPr lang="en-US" dirty="0"/>
          </a:p>
        </p:txBody>
      </p:sp>
      <p:sp>
        <p:nvSpPr>
          <p:cNvPr id="3" name="Content Placeholder 2"/>
          <p:cNvSpPr>
            <a:spLocks noGrp="1"/>
          </p:cNvSpPr>
          <p:nvPr>
            <p:ph idx="1"/>
          </p:nvPr>
        </p:nvSpPr>
        <p:spPr/>
        <p:txBody>
          <a:bodyPr/>
          <a:lstStyle/>
          <a:p>
            <a:r>
              <a:rPr lang="en-US" dirty="0" smtClean="0"/>
              <a:t>Keep phone on MUTE unless speaking to the group.</a:t>
            </a:r>
          </a:p>
          <a:p>
            <a:r>
              <a:rPr lang="en-US" dirty="0" smtClean="0"/>
              <a:t>Access WebEx Calls from a computer (if possible).</a:t>
            </a:r>
          </a:p>
          <a:p>
            <a:r>
              <a:rPr lang="en-US" dirty="0" smtClean="0"/>
              <a:t>CHAT Feature: To indicate you have a report to give.</a:t>
            </a:r>
          </a:p>
          <a:p>
            <a:r>
              <a:rPr lang="en-US" dirty="0" smtClean="0"/>
              <a:t>WebEx calls will be recorded.</a:t>
            </a:r>
          </a:p>
          <a:p>
            <a:r>
              <a:rPr lang="en-US" dirty="0" smtClean="0"/>
              <a:t>One access point per facility.</a:t>
            </a:r>
          </a:p>
        </p:txBody>
      </p:sp>
    </p:spTree>
    <p:extLst>
      <p:ext uri="{BB962C8B-B14F-4D97-AF65-F5344CB8AC3E}">
        <p14:creationId xmlns:p14="http://schemas.microsoft.com/office/powerpoint/2010/main" val="33263940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WHY?</a:t>
            </a:r>
            <a:endParaRPr lang="en-US" dirty="0"/>
          </a:p>
        </p:txBody>
      </p:sp>
      <p:pic>
        <p:nvPicPr>
          <p:cNvPr id="6" name="Content Placeholder 5"/>
          <p:cNvPicPr>
            <a:picLocks noGrp="1" noChangeAspect="1"/>
          </p:cNvPicPr>
          <p:nvPr>
            <p:ph sz="half" idx="1"/>
          </p:nvPr>
        </p:nvPicPr>
        <p:blipFill>
          <a:blip r:embed="rId2"/>
          <a:stretch>
            <a:fillRect/>
          </a:stretch>
        </p:blipFill>
        <p:spPr>
          <a:xfrm>
            <a:off x="211015" y="2011919"/>
            <a:ext cx="3750803" cy="3456896"/>
          </a:xfrm>
          <a:prstGeom prst="rect">
            <a:avLst/>
          </a:prstGeom>
        </p:spPr>
      </p:pic>
      <p:pic>
        <p:nvPicPr>
          <p:cNvPr id="7" name="Content Placeholder 6"/>
          <p:cNvPicPr>
            <a:picLocks noGrp="1" noChangeAspect="1"/>
          </p:cNvPicPr>
          <p:nvPr>
            <p:ph sz="half" idx="2"/>
          </p:nvPr>
        </p:nvPicPr>
        <p:blipFill>
          <a:blip r:embed="rId3"/>
          <a:stretch>
            <a:fillRect/>
          </a:stretch>
        </p:blipFill>
        <p:spPr>
          <a:xfrm>
            <a:off x="4294857" y="2011919"/>
            <a:ext cx="4618527" cy="3456897"/>
          </a:xfrm>
          <a:prstGeom prst="rect">
            <a:avLst/>
          </a:prstGeom>
        </p:spPr>
      </p:pic>
    </p:spTree>
    <p:extLst>
      <p:ext uri="{BB962C8B-B14F-4D97-AF65-F5344CB8AC3E}">
        <p14:creationId xmlns:p14="http://schemas.microsoft.com/office/powerpoint/2010/main" val="16755610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Why?</a:t>
            </a:r>
            <a:endParaRPr lang="en-US" dirty="0"/>
          </a:p>
        </p:txBody>
      </p:sp>
      <p:pic>
        <p:nvPicPr>
          <p:cNvPr id="8" name="Content Placeholder 7"/>
          <p:cNvPicPr>
            <a:picLocks noGrp="1" noChangeAspect="1"/>
          </p:cNvPicPr>
          <p:nvPr>
            <p:ph idx="1"/>
          </p:nvPr>
        </p:nvPicPr>
        <p:blipFill>
          <a:blip r:embed="rId2"/>
          <a:stretch>
            <a:fillRect/>
          </a:stretch>
        </p:blipFill>
        <p:spPr>
          <a:xfrm>
            <a:off x="628650" y="2066192"/>
            <a:ext cx="7886700" cy="2250831"/>
          </a:xfrm>
          <a:prstGeom prst="rect">
            <a:avLst/>
          </a:prstGeom>
        </p:spPr>
      </p:pic>
    </p:spTree>
    <p:extLst>
      <p:ext uri="{BB962C8B-B14F-4D97-AF65-F5344CB8AC3E}">
        <p14:creationId xmlns:p14="http://schemas.microsoft.com/office/powerpoint/2010/main" val="3172616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Disclaimer</a:t>
            </a:r>
            <a:endParaRPr lang="en-US" dirty="0"/>
          </a:p>
        </p:txBody>
      </p:sp>
      <p:sp>
        <p:nvSpPr>
          <p:cNvPr id="4" name="TextBox 3"/>
          <p:cNvSpPr txBox="1"/>
          <p:nvPr/>
        </p:nvSpPr>
        <p:spPr>
          <a:xfrm>
            <a:off x="712177" y="1556238"/>
            <a:ext cx="7930661" cy="4524315"/>
          </a:xfrm>
          <a:prstGeom prst="rect">
            <a:avLst/>
          </a:prstGeom>
          <a:noFill/>
        </p:spPr>
        <p:txBody>
          <a:bodyPr wrap="square" rtlCol="0">
            <a:spAutoFit/>
          </a:bodyPr>
          <a:lstStyle/>
          <a:p>
            <a:r>
              <a:rPr lang="en-US" sz="2400" dirty="0" smtClean="0">
                <a:solidFill>
                  <a:schemeClr val="bg1"/>
                </a:solidFill>
              </a:rPr>
              <a:t>Any recommendations provided by NSPA are provided strictly as recommendations and facilities are under no obligation to comply with said recommendations.  Participation in this exercise series does not guarantee approval by certification/licensing agencies or the ability of a facility to adequately response to an emergency and should not be construed as being approved by CMS, VDH Office of Licensure and Certification, or any other licensing, certifying, or governing body.  </a:t>
            </a:r>
            <a:r>
              <a:rPr lang="en-US" sz="2400" b="1" dirty="0" smtClean="0">
                <a:solidFill>
                  <a:srgbClr val="00B050"/>
                </a:solidFill>
              </a:rPr>
              <a:t>It is the responsibility of the healthcare facility to ensure that they are adequately prepared to respond to an emergency and have met all provisions of licensing and certifying agencies.</a:t>
            </a:r>
            <a:endParaRPr lang="en-US" sz="2400" dirty="0">
              <a:solidFill>
                <a:srgbClr val="00B050"/>
              </a:solidFill>
            </a:endParaRPr>
          </a:p>
        </p:txBody>
      </p:sp>
    </p:spTree>
    <p:extLst>
      <p:ext uri="{BB962C8B-B14F-4D97-AF65-F5344CB8AC3E}">
        <p14:creationId xmlns:p14="http://schemas.microsoft.com/office/powerpoint/2010/main" val="2918460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846" y="365126"/>
            <a:ext cx="8801100" cy="1325563"/>
          </a:xfrm>
        </p:spPr>
        <p:txBody>
          <a:bodyPr>
            <a:normAutofit/>
          </a:bodyPr>
          <a:lstStyle/>
          <a:p>
            <a:pPr algn="ctr"/>
            <a:r>
              <a:rPr lang="en-US" sz="4000" dirty="0" smtClean="0"/>
              <a:t>Near Southwest Preparedness Alliance</a:t>
            </a:r>
            <a:endParaRPr lang="en-US" sz="4000" dirty="0"/>
          </a:p>
        </p:txBody>
      </p:sp>
      <p:sp>
        <p:nvSpPr>
          <p:cNvPr id="3" name="TextBox 2"/>
          <p:cNvSpPr txBox="1"/>
          <p:nvPr/>
        </p:nvSpPr>
        <p:spPr>
          <a:xfrm>
            <a:off x="175846" y="2532185"/>
            <a:ext cx="8801100" cy="2831544"/>
          </a:xfrm>
          <a:prstGeom prst="rect">
            <a:avLst/>
          </a:prstGeom>
          <a:noFill/>
        </p:spPr>
        <p:txBody>
          <a:bodyPr wrap="square" rtlCol="0">
            <a:spAutoFit/>
          </a:bodyPr>
          <a:lstStyle/>
          <a:p>
            <a:pPr algn="ctr"/>
            <a:r>
              <a:rPr lang="en-US" sz="3200" dirty="0" smtClean="0">
                <a:solidFill>
                  <a:schemeClr val="bg1"/>
                </a:solidFill>
              </a:rPr>
              <a:t>Connect with us:</a:t>
            </a:r>
          </a:p>
          <a:p>
            <a:pPr algn="ctr"/>
            <a:endParaRPr lang="en-US" sz="3200" dirty="0">
              <a:solidFill>
                <a:schemeClr val="bg1"/>
              </a:solidFill>
            </a:endParaRPr>
          </a:p>
          <a:p>
            <a:pPr algn="ctr"/>
            <a:r>
              <a:rPr lang="en-US" sz="3200" dirty="0" smtClean="0">
                <a:solidFill>
                  <a:schemeClr val="bg1"/>
                </a:solidFill>
              </a:rPr>
              <a:t>Weekly Situational Brief: </a:t>
            </a:r>
            <a:r>
              <a:rPr lang="en-US" sz="3200" dirty="0" smtClean="0">
                <a:solidFill>
                  <a:schemeClr val="bg1"/>
                </a:solidFill>
                <a:hlinkClick r:id="rId2"/>
              </a:rPr>
              <a:t>www.nspa1.org/brief</a:t>
            </a:r>
            <a:endParaRPr lang="en-US" sz="3200" dirty="0" smtClean="0">
              <a:solidFill>
                <a:schemeClr val="bg1"/>
              </a:solidFill>
            </a:endParaRPr>
          </a:p>
          <a:p>
            <a:pPr algn="ctr"/>
            <a:endParaRPr lang="en-US" sz="3200" dirty="0">
              <a:solidFill>
                <a:schemeClr val="bg1"/>
              </a:solidFill>
            </a:endParaRPr>
          </a:p>
          <a:p>
            <a:pPr algn="ctr"/>
            <a:r>
              <a:rPr lang="en-US" sz="3200" dirty="0" smtClean="0">
                <a:solidFill>
                  <a:schemeClr val="bg1"/>
                </a:solidFill>
              </a:rPr>
              <a:t>Email </a:t>
            </a:r>
            <a:r>
              <a:rPr lang="en-US" sz="3200" dirty="0" err="1" smtClean="0">
                <a:solidFill>
                  <a:schemeClr val="bg1"/>
                </a:solidFill>
              </a:rPr>
              <a:t>ListServ</a:t>
            </a:r>
            <a:r>
              <a:rPr lang="en-US" sz="3200" dirty="0" smtClean="0">
                <a:solidFill>
                  <a:schemeClr val="bg1"/>
                </a:solidFill>
              </a:rPr>
              <a:t>: </a:t>
            </a:r>
            <a:r>
              <a:rPr lang="en-US" sz="3200" dirty="0" smtClean="0">
                <a:solidFill>
                  <a:schemeClr val="bg1"/>
                </a:solidFill>
                <a:hlinkClick r:id="rId3"/>
              </a:rPr>
              <a:t>www.nspa1.org/register</a:t>
            </a:r>
            <a:endParaRPr lang="en-US" sz="3200" dirty="0" smtClean="0">
              <a:solidFill>
                <a:schemeClr val="bg1"/>
              </a:solidFill>
            </a:endParaRPr>
          </a:p>
          <a:p>
            <a:pPr algn="ctr"/>
            <a:endParaRPr lang="en-US" dirty="0">
              <a:solidFill>
                <a:schemeClr val="bg1"/>
              </a:solidFill>
            </a:endParaRPr>
          </a:p>
        </p:txBody>
      </p:sp>
    </p:spTree>
    <p:extLst>
      <p:ext uri="{BB962C8B-B14F-4D97-AF65-F5344CB8AC3E}">
        <p14:creationId xmlns:p14="http://schemas.microsoft.com/office/powerpoint/2010/main" val="3111177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Overview of Entire Process</a:t>
            </a:r>
            <a:endParaRPr lang="en-US" dirty="0"/>
          </a:p>
        </p:txBody>
      </p:sp>
      <p:pic>
        <p:nvPicPr>
          <p:cNvPr id="3" name="Picture 2"/>
          <p:cNvPicPr>
            <a:picLocks noChangeAspect="1"/>
          </p:cNvPicPr>
          <p:nvPr/>
        </p:nvPicPr>
        <p:blipFill>
          <a:blip r:embed="rId2"/>
          <a:stretch>
            <a:fillRect/>
          </a:stretch>
        </p:blipFill>
        <p:spPr>
          <a:xfrm>
            <a:off x="116180" y="2824162"/>
            <a:ext cx="8911639" cy="1589576"/>
          </a:xfrm>
          <a:prstGeom prst="rect">
            <a:avLst/>
          </a:prstGeom>
        </p:spPr>
      </p:pic>
    </p:spTree>
    <p:extLst>
      <p:ext uri="{BB962C8B-B14F-4D97-AF65-F5344CB8AC3E}">
        <p14:creationId xmlns:p14="http://schemas.microsoft.com/office/powerpoint/2010/main" val="333447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Table Top Exercise</a:t>
            </a:r>
            <a:endParaRPr lang="en-US" dirty="0"/>
          </a:p>
        </p:txBody>
      </p:sp>
      <p:sp>
        <p:nvSpPr>
          <p:cNvPr id="3" name="TextBox 2"/>
          <p:cNvSpPr txBox="1"/>
          <p:nvPr/>
        </p:nvSpPr>
        <p:spPr>
          <a:xfrm>
            <a:off x="2495916" y="2365131"/>
            <a:ext cx="4152167" cy="1938992"/>
          </a:xfrm>
          <a:prstGeom prst="rect">
            <a:avLst/>
          </a:prstGeom>
          <a:noFill/>
        </p:spPr>
        <p:txBody>
          <a:bodyPr wrap="square" rtlCol="0">
            <a:spAutoFit/>
          </a:bodyPr>
          <a:lstStyle/>
          <a:p>
            <a:pPr algn="ctr"/>
            <a:r>
              <a:rPr lang="en-US" sz="6000" dirty="0" smtClean="0">
                <a:solidFill>
                  <a:schemeClr val="bg1"/>
                </a:solidFill>
              </a:rPr>
              <a:t>What is it?</a:t>
            </a:r>
          </a:p>
          <a:p>
            <a:pPr algn="ctr"/>
            <a:r>
              <a:rPr lang="en-US" sz="6000" dirty="0" smtClean="0">
                <a:solidFill>
                  <a:schemeClr val="bg1"/>
                </a:solidFill>
              </a:rPr>
              <a:t>Why TTX?</a:t>
            </a:r>
            <a:endParaRPr lang="en-US" sz="6000" dirty="0">
              <a:solidFill>
                <a:schemeClr val="bg1"/>
              </a:solidFill>
            </a:endParaRPr>
          </a:p>
        </p:txBody>
      </p:sp>
    </p:spTree>
    <p:extLst>
      <p:ext uri="{BB962C8B-B14F-4D97-AF65-F5344CB8AC3E}">
        <p14:creationId xmlns:p14="http://schemas.microsoft.com/office/powerpoint/2010/main" val="3218471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TTX: Evacuation/Shelter-in-Place</a:t>
            </a:r>
            <a:endParaRPr lang="en-US" dirty="0"/>
          </a:p>
        </p:txBody>
      </p:sp>
      <p:sp>
        <p:nvSpPr>
          <p:cNvPr id="3" name="TextBox 2"/>
          <p:cNvSpPr txBox="1"/>
          <p:nvPr/>
        </p:nvSpPr>
        <p:spPr>
          <a:xfrm>
            <a:off x="334108" y="1608992"/>
            <a:ext cx="8449407" cy="3416320"/>
          </a:xfrm>
          <a:prstGeom prst="rect">
            <a:avLst/>
          </a:prstGeom>
          <a:noFill/>
        </p:spPr>
        <p:txBody>
          <a:bodyPr wrap="square" rtlCol="0">
            <a:spAutoFit/>
          </a:bodyPr>
          <a:lstStyle/>
          <a:p>
            <a:r>
              <a:rPr lang="en-US" sz="3600" dirty="0" smtClean="0">
                <a:solidFill>
                  <a:schemeClr val="bg1"/>
                </a:solidFill>
              </a:rPr>
              <a:t>Agenda:</a:t>
            </a:r>
          </a:p>
          <a:p>
            <a:endParaRPr lang="en-US" sz="3600" dirty="0">
              <a:solidFill>
                <a:schemeClr val="bg1"/>
              </a:solidFill>
            </a:endParaRPr>
          </a:p>
          <a:p>
            <a:pPr marL="285750" indent="-285750">
              <a:buFont typeface="Wingdings" panose="05000000000000000000" pitchFamily="2" charset="2"/>
              <a:buChar char="Ø"/>
            </a:pPr>
            <a:r>
              <a:rPr lang="en-US" sz="3600" dirty="0" smtClean="0">
                <a:solidFill>
                  <a:schemeClr val="bg1"/>
                </a:solidFill>
              </a:rPr>
              <a:t>T = -0:30 Registration</a:t>
            </a:r>
          </a:p>
          <a:p>
            <a:pPr marL="285750" indent="-285750">
              <a:buFont typeface="Wingdings" panose="05000000000000000000" pitchFamily="2" charset="2"/>
              <a:buChar char="Ø"/>
            </a:pPr>
            <a:r>
              <a:rPr lang="en-US" sz="3600" dirty="0" smtClean="0">
                <a:solidFill>
                  <a:schemeClr val="bg1"/>
                </a:solidFill>
              </a:rPr>
              <a:t>T = 0:00 TTX Rules/Guidelines</a:t>
            </a:r>
          </a:p>
          <a:p>
            <a:pPr marL="285750" indent="-285750">
              <a:buFont typeface="Wingdings" panose="05000000000000000000" pitchFamily="2" charset="2"/>
              <a:buChar char="Ø"/>
            </a:pPr>
            <a:r>
              <a:rPr lang="en-US" sz="3600" dirty="0" smtClean="0">
                <a:solidFill>
                  <a:schemeClr val="bg1"/>
                </a:solidFill>
              </a:rPr>
              <a:t>T = 0:10 – 2:00 Modules/Discussions</a:t>
            </a:r>
          </a:p>
          <a:p>
            <a:pPr marL="285750" indent="-285750">
              <a:buFont typeface="Wingdings" panose="05000000000000000000" pitchFamily="2" charset="2"/>
              <a:buChar char="Ø"/>
            </a:pPr>
            <a:r>
              <a:rPr lang="en-US" sz="3600" dirty="0" smtClean="0">
                <a:solidFill>
                  <a:schemeClr val="bg1"/>
                </a:solidFill>
              </a:rPr>
              <a:t>T = 2:10 Hot Wash</a:t>
            </a:r>
            <a:endParaRPr lang="en-US" sz="3600" dirty="0">
              <a:solidFill>
                <a:schemeClr val="bg1"/>
              </a:solidFill>
            </a:endParaRPr>
          </a:p>
        </p:txBody>
      </p:sp>
    </p:spTree>
    <p:extLst>
      <p:ext uri="{BB962C8B-B14F-4D97-AF65-F5344CB8AC3E}">
        <p14:creationId xmlns:p14="http://schemas.microsoft.com/office/powerpoint/2010/main" val="4048978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1210</TotalTime>
  <Words>325</Words>
  <Application>Microsoft Office PowerPoint</Application>
  <PresentationFormat>On-screen Show (4:3)</PresentationFormat>
  <Paragraphs>60</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Aharoni</vt:lpstr>
      <vt:lpstr>Algerian</vt:lpstr>
      <vt:lpstr>Arial</vt:lpstr>
      <vt:lpstr>Calibri</vt:lpstr>
      <vt:lpstr>Calibri Light</vt:lpstr>
      <vt:lpstr>Wingdings</vt:lpstr>
      <vt:lpstr>Office Theme</vt:lpstr>
      <vt:lpstr>PowerPoint Presentation</vt:lpstr>
      <vt:lpstr>WebEx Use Guidelines</vt:lpstr>
      <vt:lpstr>WHY?</vt:lpstr>
      <vt:lpstr>Why?</vt:lpstr>
      <vt:lpstr>Disclaimer</vt:lpstr>
      <vt:lpstr>Near Southwest Preparedness Alliance</vt:lpstr>
      <vt:lpstr>Overview of Entire Process</vt:lpstr>
      <vt:lpstr>Table Top Exercise</vt:lpstr>
      <vt:lpstr>TTX: Evacuation/Shelter-in-Place</vt:lpstr>
      <vt:lpstr>TTX Checklist</vt:lpstr>
      <vt:lpstr>Documentation</vt:lpstr>
      <vt:lpstr>Final Notes</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CMS Emergency Preparedness Rule</dc:title>
  <dc:creator>Craig Camidge</dc:creator>
  <cp:lastModifiedBy>JT Clark</cp:lastModifiedBy>
  <cp:revision>83</cp:revision>
  <cp:lastPrinted>2017-10-06T20:42:20Z</cp:lastPrinted>
  <dcterms:created xsi:type="dcterms:W3CDTF">2017-02-15T16:36:00Z</dcterms:created>
  <dcterms:modified xsi:type="dcterms:W3CDTF">2018-09-10T15:51:17Z</dcterms:modified>
</cp:coreProperties>
</file>